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46A62B-8474-445D-9A63-4A3B3E152B0B}">
  <a:tblStyle styleId="{5D46A62B-8474-445D-9A63-4A3B3E152B0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23272981_0_14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23272981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J-OL1SaIzM8hBUQiXdGGD9pohHbclu5myysOTLJhDCI/copy" TargetMode="External"/><Relationship Id="rId10" Type="http://schemas.openxmlformats.org/officeDocument/2006/relationships/hyperlink" Target="https://docs.google.com/presentation/d/1bGtiWQ5b_euLuBZkvX9plJvKnNDJdkP-dKdZqwaSGV0/copy" TargetMode="External"/><Relationship Id="rId12" Type="http://schemas.openxmlformats.org/officeDocument/2006/relationships/hyperlink" Target="https://docs.google.com/presentation/d/1qW2aKLFnCfpto7c_R4F8INNzvW3LV7DMqthy8Hlsj8Q/copy" TargetMode="External"/><Relationship Id="rId9" Type="http://schemas.openxmlformats.org/officeDocument/2006/relationships/hyperlink" Target="https://docs.google.com/presentation/d/172i3hNg6I6yH5PZlxp1mZ7h1K2CNzdYs5GiZvr7ltLc/copy" TargetMode="External"/><Relationship Id="rId5" Type="http://schemas.openxmlformats.org/officeDocument/2006/relationships/hyperlink" Target="https://docs.google.com/presentation/d/1qW2aKLFnCfpto7c_R4F8INNzvW3LV7DMqthy8Hlsj8Q/copy" TargetMode="External"/><Relationship Id="rId6" Type="http://schemas.openxmlformats.org/officeDocument/2006/relationships/hyperlink" Target="https://docs.google.com/presentation/d/1wyk4whZl6YJck4nFffsjRS9IetP5RNtp4ItqljB4Jgc/copy" TargetMode="External"/><Relationship Id="rId7" Type="http://schemas.openxmlformats.org/officeDocument/2006/relationships/hyperlink" Target="https://docs.google.com/presentation/d/189FT6oPi3hfyv1FFNgO33PCQp8yttBgr5ojGS8d1qjk/copy" TargetMode="External"/><Relationship Id="rId8" Type="http://schemas.openxmlformats.org/officeDocument/2006/relationships/hyperlink" Target="https://docs.google.com/presentation/d/1SP8kESb29O0lkHn5IBBhYCDQ5w3MqwBi0lYxnPp66iU/edit#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wyk4whZl6YJck4nFffsjRS9IetP5RNtp4ItqljB4Jgc/copy" TargetMode="External"/><Relationship Id="rId6" Type="http://schemas.openxmlformats.org/officeDocument/2006/relationships/hyperlink" Target="https://docs.google.com/presentation/d/189FT6oPi3hfyv1FFNgO33PCQp8yttBgr5ojGS8d1qjk/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SP8kESb29O0lkHn5IBBhYCDQ5w3MqwBi0lYxnPp66iU/edit#copy" TargetMode="External"/><Relationship Id="rId6" Type="http://schemas.openxmlformats.org/officeDocument/2006/relationships/hyperlink" Target="https://docs.google.com/presentation/d/1xyt6yP5NDLs4h5CX1nMhtOheAvcMpDaq-0xkccRlqS4/edit?usp=sharing" TargetMode="External"/><Relationship Id="rId7" Type="http://schemas.openxmlformats.org/officeDocument/2006/relationships/hyperlink" Target="https://docs.google.com/presentation/d/172i3hNg6I6yH5PZlxp1mZ7h1K2CNzdYs5GiZvr7ltLc/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{5D46A62B-8474-445D-9A63-4A3B3E152B0B}</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Indian Removal and the Three Branches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What actions did the U.S. government take to remove Native Americans, and how did Native Americans resist?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7.37, 7.47, 7.48, 7.50, 7.52, 7.53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Indian Removal and the Three Branches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Form Assessment - West Expansion - CAU TV</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Gallery Walk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Exit Ticket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Materials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Indian Removal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 </a:t>
                      </a:r>
                      <a:r>
                        <a:rPr lang="en" sz="1200">
                          <a:solidFill>
                            <a:schemeClr val="dk1"/>
                          </a:solidFill>
                          <a:latin typeface="Inter"/>
                          <a:ea typeface="Inter"/>
                          <a:cs typeface="Inter"/>
                          <a:sym typeface="Inter"/>
                        </a:rPr>
                        <a:t>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 The Early Republic (1789-1844): Daily Lesson Plan</a:t>
            </a:r>
            <a:r>
              <a:rPr lang="en" sz="1800">
                <a:solidFill>
                  <a:schemeClr val="dk1"/>
                </a:solidFill>
                <a:latin typeface="Plus Jakarta Sans Medium"/>
                <a:ea typeface="Plus Jakarta Sans Medium"/>
                <a:cs typeface="Plus Jakarta Sans Medium"/>
                <a:sym typeface="Plus Jakarta Sans Medium"/>
              </a:rPr>
              <a:t> (120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{5D46A62B-8474-445D-9A63-4A3B3E152B0B}</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Indian Removal and the Three Branches</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for Indian removal under Jackson with the “What is the Context? - Indian” Reading (page 1 of </a:t>
                      </a:r>
                      <a:r>
                        <a:rPr lang="en" sz="1200" u="sng">
                          <a:solidFill>
                            <a:schemeClr val="accent5"/>
                          </a:solidFill>
                          <a:latin typeface="Inter"/>
                          <a:ea typeface="Inter"/>
                          <a:cs typeface="Inter"/>
                          <a:sym typeface="Inter"/>
                          <a:hlinkClick r:id="rId5">
                            <a:extLst>
                              <a:ext uri="{A12FA001-AC4F-418D-AE19-62706E023703}">
                                <ahyp:hlinkClr val="tx"/>
                              </a:ext>
                            </a:extLst>
                          </a:hlinkClick>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Go over academic and behavioral expectations for reading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 primary source (Jackson’s “Second Annual Message to Congress”) and determine the effects of westward expansion on Native Americans. This will be completed with a formative assessment and can be done on paper or through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(or guide to Thinking Nation platform) </a:t>
                      </a:r>
                      <a:r>
                        <a:rPr lang="en" sz="1200" u="sng">
                          <a:solidFill>
                            <a:schemeClr val="hlink"/>
                          </a:solidFill>
                          <a:latin typeface="Inter"/>
                          <a:ea typeface="Inter"/>
                          <a:cs typeface="Inter"/>
                          <a:sym typeface="Inter"/>
                          <a:hlinkClick r:id="rId6"/>
                        </a:rPr>
                        <a:t>Formative Assessment – West Expansion - CAU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Extension: Ask students to provide their answers and justifications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Formative Assessment: West Expansion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Early Republic (1789-1844):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{5D46A62B-8474-445D-9A63-4A3B3E152B0B}</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Indian Removal and the Three Branches</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5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further investigate Indian Removal and the conflict between the branches of government through a gallery walk. Consider doing Source 1 together and then releasing students to complete other seven sources on their own. It is recommended to post two copies of each gallery walk image around the room to ensure adequate student spacing at each source.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006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Post </a:t>
                      </a:r>
                      <a:r>
                        <a:rPr lang="en" sz="1200" u="sng">
                          <a:solidFill>
                            <a:schemeClr val="hlink"/>
                          </a:solidFill>
                          <a:latin typeface="Inter"/>
                          <a:ea typeface="Inter"/>
                          <a:cs typeface="Inter"/>
                          <a:sym typeface="Inter"/>
                          <a:hlinkClick r:id="rId5"/>
                        </a:rPr>
                        <a:t>Gallery Walk Sources</a:t>
                      </a:r>
                      <a:r>
                        <a:rPr lang="en" sz="1200">
                          <a:solidFill>
                            <a:schemeClr val="dk1"/>
                          </a:solidFill>
                          <a:latin typeface="Inter"/>
                          <a:ea typeface="Inter"/>
                          <a:cs typeface="Inter"/>
                          <a:sym typeface="Inter"/>
                        </a:rPr>
                        <a:t> around the classroom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Gallery Walk note pages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Complete Source 1 collectively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 and provide directions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group, move to each source around the classroom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on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2183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6">
                            <a:extLst>
                              <a:ext uri="{A12FA001-AC4F-418D-AE19-62706E023703}">
                                <ahyp:hlinkClr val="tx"/>
                              </a:ext>
                            </a:extLst>
                          </a:hlinkClick>
                        </a:rPr>
                        <a:t>“</a:t>
                      </a:r>
                      <a:r>
                        <a:rPr lang="en" sz="1200" u="sng">
                          <a:solidFill>
                            <a:schemeClr val="hlink"/>
                          </a:solidFill>
                          <a:latin typeface="Inter"/>
                          <a:ea typeface="Inter"/>
                          <a:cs typeface="Inter"/>
                          <a:sym typeface="Inter"/>
                          <a:hlinkClick r:id="rId7"/>
                        </a:rPr>
                        <a:t>Exit Ticket”</a:t>
                      </a:r>
                      <a:r>
                        <a:rPr lang="en" sz="1200">
                          <a:latin typeface="Inter"/>
                          <a:ea typeface="Inter"/>
                          <a:cs typeface="Inter"/>
                          <a:sym typeface="Inter"/>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4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Early Republic (1789-1844):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